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5" r:id="rId4"/>
    <p:sldId id="282" r:id="rId5"/>
    <p:sldId id="283" r:id="rId6"/>
    <p:sldId id="278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849"/>
    <p:restoredTop sz="95721"/>
  </p:normalViewPr>
  <p:slideViewPr>
    <p:cSldViewPr snapToGrid="0">
      <p:cViewPr varScale="1">
        <p:scale>
          <a:sx n="152" d="100"/>
          <a:sy n="152" d="100"/>
        </p:scale>
        <p:origin x="15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EBA3D-1E50-40BB-A2D4-A451288AF715}" type="datetimeFigureOut">
              <a:rPr lang="es-ES" smtClean="0"/>
              <a:t>05/07/2026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DDA591-104D-4511-AEC9-AC7AAB21AA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3603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DDA591-104D-4511-AEC9-AC7AAB21AAD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3073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D5BEE-E939-4F19-70FD-D07D816DF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BED7ABB-F3EC-8C76-31E7-9CE8622A4D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6E4B701-5ACC-4230-2ED4-F5FAAE7374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E9D1161-0E99-B76E-BB3D-3DA90DE3B0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DDA591-104D-4511-AEC9-AC7AAB21AADE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3437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D5BEE-E939-4F19-70FD-D07D816DF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BED7ABB-F3EC-8C76-31E7-9CE8622A4D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6E4B701-5ACC-4230-2ED4-F5FAAE7374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PB-08: Cuadro de Mando orientado a la visualización de estadísticas.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E9D1161-0E99-B76E-BB3D-3DA90DE3B0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DDA591-104D-4511-AEC9-AC7AAB21AADE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4849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DDA591-104D-4511-AEC9-AC7AAB21AADE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9385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B55554-2092-F340-35CE-CDACCA4EB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0075AE-02A3-975D-D79F-541F87EA12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1779D4-82EC-B50C-ED0A-C32127C9F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C09-682E-F04A-9B4C-15B5C4D393B0}" type="datetimeFigureOut">
              <a:rPr lang="es-ES" smtClean="0"/>
              <a:t>05/07/2026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9F26CD-B968-312F-2908-97F71DD93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452D20-68CA-0B48-3E0D-F05B05232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0111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0EA587-F431-B482-F5FA-2BCDF0FCE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2B9536-E02F-0A71-F1B9-9D6D10BA0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4416BB-1081-D3B0-E374-880F44A33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C09-682E-F04A-9B4C-15B5C4D393B0}" type="datetimeFigureOut">
              <a:rPr lang="es-ES" smtClean="0"/>
              <a:t>05/07/2026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B66F1D-F1BA-2D30-7925-9A72E6E93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7DD851-B384-1BA4-8442-B3B76886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381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BE7121-C30A-ABFA-06A5-1B25ECD6C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5962A22-FC84-682E-4FE0-0ABD3D9F2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76414B-22D4-6B4B-BA60-32E5979E2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C09-682E-F04A-9B4C-15B5C4D393B0}" type="datetimeFigureOut">
              <a:rPr lang="es-ES" smtClean="0"/>
              <a:t>05/07/2026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70A140-BC9F-8E1F-FBA7-8F87423D3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F8C4B2-244A-FAC3-6ECE-7B01C591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7388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E3B1BC-EB3D-94F1-B2E6-4A553267D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5B90FA-EC7F-0057-3193-C23405084E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0A1D8E7-F0E8-9BA1-C88B-4BC7CB42CA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ABAEBE-68D3-C19C-A29C-3499D1E77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C09-682E-F04A-9B4C-15B5C4D393B0}" type="datetimeFigureOut">
              <a:rPr lang="es-ES" smtClean="0"/>
              <a:t>05/07/2026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E1AD28E-1EB2-1C9A-0197-8BDCC3517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8B9380B-09CF-4420-D344-C375732DD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3539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160BE8-1A73-365C-BD1D-8C3EB1907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AB7DFCB-056D-780C-D299-BD1393CDE4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A58474-4869-B09D-5A15-869248B7B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2A38C42-F166-490E-E0BF-73075B56B8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D493CCE-ACCE-B9AE-1A15-2A00E90783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37579F9-415C-9556-62F4-4A2240953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C09-682E-F04A-9B4C-15B5C4D393B0}" type="datetimeFigureOut">
              <a:rPr lang="es-ES" smtClean="0"/>
              <a:t>05/07/2026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BC463B3-EFA0-EB9A-7FE3-168E22A2F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A71B109-C22E-B8F3-8BCB-763167382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6027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FFB7A4-338F-2B86-D014-80083FD83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3E622EB-24B0-FDEC-0A21-643FB7B92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C09-682E-F04A-9B4C-15B5C4D393B0}" type="datetimeFigureOut">
              <a:rPr lang="es-ES" smtClean="0"/>
              <a:t>05/07/2026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5727397-8A83-D9F6-6FEB-944F391C4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026E43D-07F4-086A-0569-8029F5E5D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2658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5C1EFC6-8899-984B-5F38-1F7C4485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C09-682E-F04A-9B4C-15B5C4D393B0}" type="datetimeFigureOut">
              <a:rPr lang="es-ES" smtClean="0"/>
              <a:t>05/07/2026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0915700-8A52-452F-90EA-CE8B732E1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D6A6576-23C0-EBE7-FEE4-B7E8F6994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1910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3FE77E-ADEB-8D4C-FD74-B5D68A649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A4E362-EB19-01F3-C249-098FB2B58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33BC70-FA47-14EF-7272-674E137233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90679CA-9658-E93E-E1F3-1E90AEAB1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C09-682E-F04A-9B4C-15B5C4D393B0}" type="datetimeFigureOut">
              <a:rPr lang="es-ES" smtClean="0"/>
              <a:t>05/07/2026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C204417-9FD9-6DDC-E115-29D6734C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046CE0F-BFD4-E2D4-BE94-A60BBDD53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1686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692D04-87D2-081A-253F-7376926B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F89CD8-B021-1A4B-FD9C-C818057DE7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AA1FE36-BFA8-1297-7ED3-A7FE9A4E8F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9ACAA3-FBF2-32B3-2B6E-D742FABCF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C09-682E-F04A-9B4C-15B5C4D393B0}" type="datetimeFigureOut">
              <a:rPr lang="es-ES" smtClean="0"/>
              <a:t>05/07/2026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A6882D1-EA3A-9D3D-A0F7-DA770A18E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3DFDCB-B2DE-53ED-5DED-EACE5B7B3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3651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7B81B0-C8D4-9C87-7C6E-AFB2EBCD0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23C1752-99F7-52BA-4332-FEDEDB305C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611375-0190-36CA-DD36-120F5C2D1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C09-682E-F04A-9B4C-15B5C4D393B0}" type="datetimeFigureOut">
              <a:rPr lang="es-ES" smtClean="0"/>
              <a:t>05/07/2026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D4E3E2-3E17-8A9F-3955-85FDBB53D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79064C-2E9F-36B9-0124-3BDB9CA62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1976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F74CF2-B177-D98E-C591-716B8C81B7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96EAC3B-D47F-0E45-43A2-6A49A34659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356182-C718-B211-9BAC-99DC40B42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C09-682E-F04A-9B4C-15B5C4D393B0}" type="datetimeFigureOut">
              <a:rPr lang="es-ES" smtClean="0"/>
              <a:t>05/07/2026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FBA5AD-DAB7-768D-F50B-27471A639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4DEB91-623F-B0A4-BEE6-63C6EACAE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1347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7725D89-4E20-9CC6-DA92-998264C9C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B78995F-339C-9D16-F5BE-78E2BB0D4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5D54D7-BB45-4619-11C1-1E46DB4359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3BAC09-682E-F04A-9B4C-15B5C4D393B0}" type="datetimeFigureOut">
              <a:rPr lang="es-ES" smtClean="0"/>
              <a:t>05/07/2026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88406B-AB01-C17F-B0C0-381B202ACD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493EE-37B2-4EB3-5593-9C14D216A2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1603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99C40A3A-DE33-0013-B248-6DFC2B8C9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1458A31-25CA-601B-753F-A1EF91BA5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31810CC-6971-4F4A-C99C-B5430435D3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A642769-BDF8-E041-4EAC-4B8D65167CB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4" name="CustomShape 2">
            <a:extLst>
              <a:ext uri="{FF2B5EF4-FFF2-40B4-BE49-F238E27FC236}">
                <a16:creationId xmlns:a16="http://schemas.microsoft.com/office/drawing/2014/main" id="{69025DA2-D0CC-0D12-DD2D-CA3349A97533}"/>
              </a:ext>
            </a:extLst>
          </p:cNvPr>
          <p:cNvSpPr/>
          <p:nvPr/>
        </p:nvSpPr>
        <p:spPr bwMode="auto">
          <a:xfrm>
            <a:off x="4027824" y="4870707"/>
            <a:ext cx="3546200" cy="864097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  <a:defRPr/>
            </a:pPr>
            <a:r>
              <a:rPr lang="es-ES" sz="5400" b="1" spc="-1" dirty="0">
                <a:solidFill>
                  <a:schemeClr val="accent3"/>
                </a:solidFill>
                <a:latin typeface="Calibri"/>
              </a:rPr>
              <a:t>PANACEA</a:t>
            </a:r>
            <a:endParaRPr lang="es-ES" sz="5400" b="0" strike="noStrike" spc="-1" dirty="0">
              <a:solidFill>
                <a:schemeClr val="accent3"/>
              </a:solidFill>
              <a:latin typeface="Arial"/>
            </a:endParaRPr>
          </a:p>
        </p:txBody>
      </p:sp>
      <p:sp>
        <p:nvSpPr>
          <p:cNvPr id="15" name="CustomShape 3">
            <a:extLst>
              <a:ext uri="{FF2B5EF4-FFF2-40B4-BE49-F238E27FC236}">
                <a16:creationId xmlns:a16="http://schemas.microsoft.com/office/drawing/2014/main" id="{852393AE-C7FE-D513-CC49-6FF114711A20}"/>
              </a:ext>
            </a:extLst>
          </p:cNvPr>
          <p:cNvSpPr/>
          <p:nvPr/>
        </p:nvSpPr>
        <p:spPr bwMode="auto">
          <a:xfrm>
            <a:off x="7896200" y="3942414"/>
            <a:ext cx="5184576" cy="26530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  <a:defRPr/>
            </a:pPr>
            <a:br>
              <a:rPr lang="es-ES" b="1" strike="noStrike" spc="-1" dirty="0">
                <a:solidFill>
                  <a:srgbClr val="0070C0"/>
                </a:solidFill>
                <a:latin typeface="Calibri"/>
                <a:ea typeface="Arial"/>
              </a:rPr>
            </a:br>
            <a:br>
              <a:rPr lang="es-ES" b="1" strike="noStrike" spc="-1" dirty="0">
                <a:solidFill>
                  <a:srgbClr val="0070C0"/>
                </a:solidFill>
                <a:latin typeface="Calibri"/>
                <a:ea typeface="Arial"/>
              </a:rPr>
            </a:br>
            <a:br>
              <a:rPr lang="es-ES" b="1" strike="noStrike" spc="-1" dirty="0">
                <a:solidFill>
                  <a:srgbClr val="0070C0"/>
                </a:solidFill>
                <a:latin typeface="Calibri"/>
                <a:ea typeface="Arial"/>
              </a:rPr>
            </a:br>
            <a:br>
              <a:rPr lang="es-ES" b="1" strike="noStrike" spc="-1" dirty="0">
                <a:solidFill>
                  <a:srgbClr val="0070C0"/>
                </a:solidFill>
                <a:latin typeface="Calibri"/>
                <a:ea typeface="Arial"/>
              </a:rPr>
            </a:br>
            <a:br>
              <a:rPr lang="es-ES" b="1" strike="noStrike" spc="-1" dirty="0">
                <a:solidFill>
                  <a:srgbClr val="0070C0"/>
                </a:solidFill>
                <a:latin typeface="Calibri"/>
                <a:ea typeface="Arial"/>
              </a:rPr>
            </a:br>
            <a:br>
              <a:rPr lang="es-ES" b="1" strike="noStrike" spc="-1" dirty="0">
                <a:solidFill>
                  <a:srgbClr val="0070C0"/>
                </a:solidFill>
                <a:latin typeface="Calibri"/>
                <a:ea typeface="Arial"/>
              </a:rPr>
            </a:br>
            <a:r>
              <a:rPr lang="es-ES" b="1" strike="noStrike" spc="-1" dirty="0">
                <a:solidFill>
                  <a:srgbClr val="0070C0"/>
                </a:solidFill>
                <a:latin typeface="Calibri"/>
                <a:ea typeface="Arial"/>
              </a:rPr>
              <a:t>CAPITÁN D. AGUSTÍN MARTÍN ARRANZ</a:t>
            </a: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  <a:defRPr/>
            </a:pPr>
            <a:r>
              <a:rPr lang="es-ES" b="1" strike="noStrike" spc="-1" dirty="0">
                <a:solidFill>
                  <a:srgbClr val="0070C0"/>
                </a:solidFill>
                <a:latin typeface="Calibri"/>
              </a:rPr>
              <a:t>CAPITÁN D. DAVID GUTIÉRREZ LÓPEZ</a:t>
            </a:r>
            <a:endParaRPr lang="es-ES" b="0" strike="noStrike" spc="-1" dirty="0">
              <a:solidFill>
                <a:srgbClr val="0070C0"/>
              </a:solidFill>
              <a:latin typeface="Arial"/>
            </a:endParaRPr>
          </a:p>
        </p:txBody>
      </p:sp>
      <p:pic>
        <p:nvPicPr>
          <p:cNvPr id="16" name="Gráfico 15">
            <a:extLst>
              <a:ext uri="{FF2B5EF4-FFF2-40B4-BE49-F238E27FC236}">
                <a16:creationId xmlns:a16="http://schemas.microsoft.com/office/drawing/2014/main" id="{B851C63E-CC55-2F35-C64C-287DB44C8F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auto">
          <a:xfrm>
            <a:off x="4594424" y="1890012"/>
            <a:ext cx="2413000" cy="2863850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5870E916-42E4-6DCA-65CA-D706E3D0CB6A}"/>
              </a:ext>
            </a:extLst>
          </p:cNvPr>
          <p:cNvSpPr/>
          <p:nvPr/>
        </p:nvSpPr>
        <p:spPr bwMode="auto">
          <a:xfrm>
            <a:off x="1055440" y="694595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</a:rPr>
              <a:t>MVP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3184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FDA71-8297-D7B8-D662-013F5E015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905D11D-9B1B-817E-4456-6A3CFD7BE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4A58DF9-99D7-0B38-0724-10EC38693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16559E5-AAF6-1DBD-3C85-20D1CBB2A7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DEE17FA-09E7-491F-71EE-65D529C68D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F31B8685-0267-C9B1-8413-7C267E12ED76}"/>
              </a:ext>
            </a:extLst>
          </p:cNvPr>
          <p:cNvSpPr/>
          <p:nvPr/>
        </p:nvSpPr>
        <p:spPr bwMode="auto">
          <a:xfrm>
            <a:off x="928321" y="7535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strike="noStrik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  <a:ea typeface="Arial"/>
              </a:rPr>
              <a:t>AGENDA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BA1A7AF-D589-B024-2900-2BAB2E0D63D9}"/>
              </a:ext>
            </a:extLst>
          </p:cNvPr>
          <p:cNvSpPr txBox="1"/>
          <p:nvPr/>
        </p:nvSpPr>
        <p:spPr>
          <a:xfrm>
            <a:off x="669818" y="2250432"/>
            <a:ext cx="110629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s-ES" sz="2800" dirty="0">
                <a:solidFill>
                  <a:schemeClr val="accent1"/>
                </a:solidFill>
              </a:rPr>
              <a:t>Objetivos MVP</a:t>
            </a:r>
          </a:p>
          <a:p>
            <a:pPr marL="514350" indent="-514350">
              <a:buAutoNum type="arabicPeriod"/>
            </a:pPr>
            <a:r>
              <a:rPr lang="es-ES" sz="2800" dirty="0" err="1">
                <a:solidFill>
                  <a:schemeClr val="accent1"/>
                </a:solidFill>
              </a:rPr>
              <a:t>Product</a:t>
            </a:r>
            <a:r>
              <a:rPr lang="es-ES" sz="2800" dirty="0">
                <a:solidFill>
                  <a:schemeClr val="accent1"/>
                </a:solidFill>
              </a:rPr>
              <a:t> Backlog</a:t>
            </a:r>
          </a:p>
          <a:p>
            <a:pPr marL="514350" indent="-514350">
              <a:buAutoNum type="arabicPeriod"/>
            </a:pPr>
            <a:r>
              <a:rPr lang="es-ES" sz="2800" dirty="0">
                <a:solidFill>
                  <a:schemeClr val="accent1"/>
                </a:solidFill>
              </a:rPr>
              <a:t>Alcance del MVP</a:t>
            </a:r>
          </a:p>
          <a:p>
            <a:pPr marL="342900" indent="-342900">
              <a:buFont typeface="+mj-lt"/>
              <a:buAutoNum type="arabicPeriod"/>
            </a:pPr>
            <a:endParaRPr lang="es-ES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748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AEAFF-5BD2-78FB-1479-5C33993CB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07A2F8E-E679-0FC1-BD72-DCD1DDAF8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336608F-F9CA-ECC3-39D8-76A218A92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ADE488E-02E3-0F67-89E1-AA2BBEA395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18797AF-7EFA-EFA1-1726-A8E84B133D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A2DA5B35-517E-74A5-6789-456AC730A4BA}"/>
              </a:ext>
            </a:extLst>
          </p:cNvPr>
          <p:cNvSpPr/>
          <p:nvPr/>
        </p:nvSpPr>
        <p:spPr bwMode="auto">
          <a:xfrm>
            <a:off x="928321" y="7535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strike="noStrik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</a:rPr>
              <a:t>OBJETIVOS MVP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F7445F1-1092-CD91-4E2E-288289756F9B}"/>
              </a:ext>
            </a:extLst>
          </p:cNvPr>
          <p:cNvSpPr txBox="1"/>
          <p:nvPr/>
        </p:nvSpPr>
        <p:spPr>
          <a:xfrm>
            <a:off x="669818" y="2250432"/>
            <a:ext cx="110629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chemeClr val="accent1"/>
                </a:solidFill>
              </a:rPr>
              <a:t>Primera versión funcional de PANACEA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chemeClr val="accent1"/>
                </a:solidFill>
              </a:rPr>
              <a:t>Implementa el proceso principal de gestión de los apoyos sanitarios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chemeClr val="accent1"/>
                </a:solidFill>
              </a:rPr>
              <a:t>Base para desarrollo de sistema para producción</a:t>
            </a:r>
          </a:p>
          <a:p>
            <a:pPr marL="342900" indent="-342900">
              <a:buFont typeface="+mj-lt"/>
              <a:buAutoNum type="arabicPeriod"/>
            </a:pPr>
            <a:endParaRPr lang="es-ES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667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03EC8-08D0-513C-6AD5-BD0472E91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150F9C1-4517-62DE-45A3-834FC84C8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44D9277-8F74-E875-9EE5-4A609805CB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F065384-6342-12C7-895E-1CF52A55AD0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F2748B0-78A0-97C3-BDA1-D9226178521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B0E31982-0C9B-7922-A79E-BECBE3180A8B}"/>
              </a:ext>
            </a:extLst>
          </p:cNvPr>
          <p:cNvSpPr/>
          <p:nvPr/>
        </p:nvSpPr>
        <p:spPr bwMode="auto">
          <a:xfrm>
            <a:off x="928321" y="7535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</a:rPr>
              <a:t>PRODUCT BACKLOG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38B920D4-0D13-4CD2-9FC2-A3920C9C8F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322293"/>
              </p:ext>
            </p:extLst>
          </p:nvPr>
        </p:nvGraphicFramePr>
        <p:xfrm>
          <a:off x="1435882" y="1572605"/>
          <a:ext cx="8775150" cy="4380985"/>
        </p:xfrm>
        <a:graphic>
          <a:graphicData uri="http://schemas.openxmlformats.org/drawingml/2006/table">
            <a:tbl>
              <a:tblPr/>
              <a:tblGrid>
                <a:gridCol w="2190888">
                  <a:extLst>
                    <a:ext uri="{9D8B030D-6E8A-4147-A177-3AD203B41FA5}">
                      <a16:colId xmlns:a16="http://schemas.microsoft.com/office/drawing/2014/main" val="1890852906"/>
                    </a:ext>
                  </a:extLst>
                </a:gridCol>
                <a:gridCol w="2194754">
                  <a:extLst>
                    <a:ext uri="{9D8B030D-6E8A-4147-A177-3AD203B41FA5}">
                      <a16:colId xmlns:a16="http://schemas.microsoft.com/office/drawing/2014/main" val="1890361942"/>
                    </a:ext>
                  </a:extLst>
                </a:gridCol>
                <a:gridCol w="2194754">
                  <a:extLst>
                    <a:ext uri="{9D8B030D-6E8A-4147-A177-3AD203B41FA5}">
                      <a16:colId xmlns:a16="http://schemas.microsoft.com/office/drawing/2014/main" val="3910839741"/>
                    </a:ext>
                  </a:extLst>
                </a:gridCol>
                <a:gridCol w="2194754">
                  <a:extLst>
                    <a:ext uri="{9D8B030D-6E8A-4147-A177-3AD203B41FA5}">
                      <a16:colId xmlns:a16="http://schemas.microsoft.com/office/drawing/2014/main" val="1276248973"/>
                    </a:ext>
                  </a:extLst>
                </a:gridCol>
              </a:tblGrid>
              <a:tr h="305357">
                <a:tc>
                  <a:txBody>
                    <a:bodyPr/>
                    <a:lstStyle/>
                    <a:p>
                      <a:pPr algn="l"/>
                      <a:r>
                        <a:rPr lang="es-ES" sz="1500" b="1" dirty="0"/>
                        <a:t>PB ID</a:t>
                      </a:r>
                      <a:endParaRPr lang="es-ES" sz="1500" dirty="0"/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1"/>
                        <a:t>Funcionalidad</a:t>
                      </a:r>
                      <a:endParaRPr lang="es-ES" sz="1500"/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1"/>
                        <a:t>Prioridad</a:t>
                      </a:r>
                      <a:endParaRPr lang="es-ES" sz="1500"/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1" dirty="0"/>
                        <a:t>MVP</a:t>
                      </a:r>
                      <a:endParaRPr lang="es-ES" sz="1500" dirty="0"/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3259"/>
                  </a:ext>
                </a:extLst>
              </a:tr>
              <a:tr h="305357">
                <a:tc>
                  <a:txBody>
                    <a:bodyPr/>
                    <a:lstStyle/>
                    <a:p>
                      <a:pPr algn="l"/>
                      <a:r>
                        <a:rPr lang="es-ES" sz="1500" b="1" dirty="0"/>
                        <a:t>PB-001</a:t>
                      </a:r>
                      <a:endParaRPr lang="es-ES" sz="1500" dirty="0"/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dirty="0"/>
                        <a:t>Gestión de actividades</a:t>
                      </a:r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/>
                        <a:t>Muy Alta</a:t>
                      </a:r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/>
                        <a:t>✅</a:t>
                      </a:r>
                      <a:endParaRPr lang="es-ES" sz="1500" dirty="0"/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501193"/>
                  </a:ext>
                </a:extLst>
              </a:tr>
              <a:tr h="534375">
                <a:tc>
                  <a:txBody>
                    <a:bodyPr/>
                    <a:lstStyle/>
                    <a:p>
                      <a:pPr algn="l"/>
                      <a:r>
                        <a:rPr lang="es-ES" sz="1500" b="1" dirty="0"/>
                        <a:t>PB-002</a:t>
                      </a:r>
                      <a:endParaRPr lang="es-ES" sz="1500" dirty="0"/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dirty="0"/>
                        <a:t>Gestión de recursos sanitarios</a:t>
                      </a:r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dirty="0"/>
                        <a:t>Muy Alta</a:t>
                      </a:r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/>
                        <a:t>✅</a:t>
                      </a:r>
                      <a:endParaRPr lang="es-ES" sz="1500" dirty="0"/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8313903"/>
                  </a:ext>
                </a:extLst>
              </a:tr>
              <a:tr h="534375">
                <a:tc>
                  <a:txBody>
                    <a:bodyPr/>
                    <a:lstStyle/>
                    <a:p>
                      <a:pPr algn="l"/>
                      <a:r>
                        <a:rPr lang="es-ES" sz="1500" b="1"/>
                        <a:t>PB-003</a:t>
                      </a:r>
                      <a:endParaRPr lang="es-ES" sz="1500"/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/>
                        <a:t>Planificación y asignación de recursos</a:t>
                      </a:r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dirty="0"/>
                        <a:t>Muy Alta</a:t>
                      </a:r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/>
                        <a:t>✅</a:t>
                      </a:r>
                      <a:endParaRPr lang="es-ES" sz="1500" dirty="0"/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622885"/>
                  </a:ext>
                </a:extLst>
              </a:tr>
              <a:tr h="534375">
                <a:tc>
                  <a:txBody>
                    <a:bodyPr/>
                    <a:lstStyle/>
                    <a:p>
                      <a:pPr algn="l"/>
                      <a:r>
                        <a:rPr lang="es-ES" sz="1500" b="1"/>
                        <a:t>PB-004</a:t>
                      </a:r>
                      <a:endParaRPr lang="es-ES" sz="1500"/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/>
                        <a:t>Gestión de solicitudes de apoyo sanitario</a:t>
                      </a:r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/>
                        <a:t>Muy Alta</a:t>
                      </a:r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/>
                        <a:t>✅</a:t>
                      </a:r>
                      <a:endParaRPr lang="es-ES" sz="1500" dirty="0"/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8943246"/>
                  </a:ext>
                </a:extLst>
              </a:tr>
              <a:tr h="534375">
                <a:tc>
                  <a:txBody>
                    <a:bodyPr/>
                    <a:lstStyle/>
                    <a:p>
                      <a:pPr algn="l"/>
                      <a:r>
                        <a:rPr lang="es-ES" sz="1500" b="1"/>
                        <a:t>PB-005</a:t>
                      </a:r>
                      <a:endParaRPr lang="es-ES" sz="1500"/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/>
                        <a:t>Gestión de apoyos sanitarios</a:t>
                      </a:r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/>
                        <a:t>Alta</a:t>
                      </a:r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/>
                        <a:t>✅</a:t>
                      </a:r>
                      <a:endParaRPr lang="es-ES" sz="1500" dirty="0"/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343861"/>
                  </a:ext>
                </a:extLst>
              </a:tr>
              <a:tr h="534375">
                <a:tc>
                  <a:txBody>
                    <a:bodyPr/>
                    <a:lstStyle/>
                    <a:p>
                      <a:pPr algn="l"/>
                      <a:r>
                        <a:rPr lang="es-ES" sz="1500" b="1"/>
                        <a:t>PB-006</a:t>
                      </a:r>
                      <a:endParaRPr lang="es-ES" sz="1500"/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/>
                        <a:t>Administración de usuarios y permisos</a:t>
                      </a:r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/>
                        <a:t>Alta</a:t>
                      </a:r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/>
                        <a:t>✅</a:t>
                      </a:r>
                      <a:endParaRPr lang="es-ES" sz="1500" dirty="0"/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674384"/>
                  </a:ext>
                </a:extLst>
              </a:tr>
              <a:tr h="305357">
                <a:tc>
                  <a:txBody>
                    <a:bodyPr/>
                    <a:lstStyle/>
                    <a:p>
                      <a:pPr algn="l"/>
                      <a:r>
                        <a:rPr lang="es-ES" sz="1500" b="1"/>
                        <a:t>PB-007</a:t>
                      </a:r>
                      <a:endParaRPr lang="es-ES" sz="1500"/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/>
                        <a:t>Auditoría funcional</a:t>
                      </a:r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/>
                        <a:t>Alta</a:t>
                      </a:r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/>
                        <a:t>✅</a:t>
                      </a:r>
                      <a:endParaRPr lang="es-ES" sz="1500" dirty="0"/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1828267"/>
                  </a:ext>
                </a:extLst>
              </a:tr>
              <a:tr h="763393">
                <a:tc>
                  <a:txBody>
                    <a:bodyPr/>
                    <a:lstStyle/>
                    <a:p>
                      <a:pPr algn="l"/>
                      <a:r>
                        <a:rPr lang="es-ES" sz="1500" b="1" dirty="0"/>
                        <a:t>PB-008</a:t>
                      </a:r>
                      <a:endParaRPr lang="es-ES" sz="1500" dirty="0"/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/>
                        <a:t>Seguimiento de la planificación y recursos sanitarios</a:t>
                      </a:r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/>
                        <a:t>Media</a:t>
                      </a:r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/>
                        <a:t>❌</a:t>
                      </a:r>
                      <a:endParaRPr lang="es-ES" sz="1500" dirty="0"/>
                    </a:p>
                  </a:txBody>
                  <a:tcPr marL="76339" marR="76339" marT="38170" marB="381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0631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9967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03EC8-08D0-513C-6AD5-BD0472E91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150F9C1-4517-62DE-45A3-834FC84C8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44D9277-8F74-E875-9EE5-4A609805CB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F065384-6342-12C7-895E-1CF52A55AD0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F2748B0-78A0-97C3-BDA1-D9226178521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B0E31982-0C9B-7922-A79E-BECBE3180A8B}"/>
              </a:ext>
            </a:extLst>
          </p:cNvPr>
          <p:cNvSpPr/>
          <p:nvPr/>
        </p:nvSpPr>
        <p:spPr bwMode="auto">
          <a:xfrm>
            <a:off x="928321" y="7535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strike="noStrik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</a:rPr>
              <a:t>ALCANCE DEL MVP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70784A0-D191-0425-9407-888164215BBD}"/>
              </a:ext>
            </a:extLst>
          </p:cNvPr>
          <p:cNvSpPr txBox="1"/>
          <p:nvPr/>
        </p:nvSpPr>
        <p:spPr>
          <a:xfrm>
            <a:off x="669818" y="1840528"/>
            <a:ext cx="1106296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/>
                </a:solidFill>
              </a:rPr>
              <a:t>El Producto Mínimo Viable (MVP) comprende los elementos PB-001 a PB-007 que permiten implementar el flujo completo de planificación y gestión de apoyos sanitarios. Esto es: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/>
              </a:solidFill>
            </a:endParaRP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/>
                </a:solidFill>
              </a:rPr>
              <a:t>Registro y planificación de actividades.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/>
                </a:solidFill>
              </a:rPr>
              <a:t>Gestión de recursos sanitarios propios.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/>
                </a:solidFill>
              </a:rPr>
              <a:t>Asignación de recursos disponibles.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/>
                </a:solidFill>
              </a:rPr>
              <a:t>Detección de insuficiencia de capacidades.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/>
                </a:solidFill>
              </a:rPr>
              <a:t>Generación y gestión de solicitudes de apoyo sanitario.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/>
                </a:solidFill>
              </a:rPr>
              <a:t>Asignación de apoyos sanitarios por los escalones correspondientes.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/>
                </a:solidFill>
              </a:rPr>
              <a:t>Administración de usuarios y registro de auditoría de las actuaciones realizadas.</a:t>
            </a:r>
          </a:p>
          <a:p>
            <a:pPr lvl="1"/>
            <a:endParaRPr lang="es-ES" dirty="0">
              <a:solidFill>
                <a:schemeClr val="accent1"/>
              </a:solidFill>
            </a:endParaRPr>
          </a:p>
          <a:p>
            <a:pPr lvl="1"/>
            <a:r>
              <a:rPr lang="es-ES" dirty="0">
                <a:solidFill>
                  <a:schemeClr val="accent1"/>
                </a:solidFill>
              </a:rPr>
              <a:t>PB-008 (Seguimiento de la planificación y recursos sanitarios) queda fuera del MVP. Su ausencia no impide la ejecución completa del proceso de planificación y gestión de apoyos sanitarios.</a:t>
            </a:r>
          </a:p>
        </p:txBody>
      </p:sp>
    </p:spTree>
    <p:extLst>
      <p:ext uri="{BB962C8B-B14F-4D97-AF65-F5344CB8AC3E}">
        <p14:creationId xmlns:p14="http://schemas.microsoft.com/office/powerpoint/2010/main" val="905121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AEAFF-5BD2-78FB-1479-5C33993CB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07A2F8E-E679-0FC1-BD72-DCD1DDAF8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336608F-F9CA-ECC3-39D8-76A218A92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ADE488E-02E3-0F67-89E1-AA2BBEA395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18797AF-7EFA-EFA1-1726-A8E84B133D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3" name="CustomShape 1">
            <a:extLst>
              <a:ext uri="{FF2B5EF4-FFF2-40B4-BE49-F238E27FC236}">
                <a16:creationId xmlns:a16="http://schemas.microsoft.com/office/drawing/2014/main" id="{ADDFD7D7-BCF4-4C55-212D-FC03EF61AF13}"/>
              </a:ext>
            </a:extLst>
          </p:cNvPr>
          <p:cNvSpPr/>
          <p:nvPr/>
        </p:nvSpPr>
        <p:spPr bwMode="auto">
          <a:xfrm>
            <a:off x="928321" y="27347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</a:rPr>
              <a:t>¿PREGUNTAS?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373085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ANACEA" id="{8A27748C-A9A0-034D-BF0D-803827988322}" vid="{60C6C28A-C2BF-564D-88B9-FBD0C57D6C5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1113</TotalTime>
  <Words>260</Words>
  <Application>Microsoft Office PowerPoint</Application>
  <PresentationFormat>Panorámica</PresentationFormat>
  <Paragraphs>67</Paragraphs>
  <Slides>6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Gutierrez</dc:creator>
  <cp:lastModifiedBy>PROFESOR 133 ACING SIC  AGUSTIN MARTIN ARRANZ</cp:lastModifiedBy>
  <cp:revision>15</cp:revision>
  <dcterms:created xsi:type="dcterms:W3CDTF">2026-06-09T11:57:56Z</dcterms:created>
  <dcterms:modified xsi:type="dcterms:W3CDTF">2026-07-05T16:15:38Z</dcterms:modified>
</cp:coreProperties>
</file>