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4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86"/>
    <p:restoredTop sz="94649"/>
  </p:normalViewPr>
  <p:slideViewPr>
    <p:cSldViewPr snapToGrid="0">
      <p:cViewPr varScale="1">
        <p:scale>
          <a:sx n="105" d="100"/>
          <a:sy n="105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DEBA3D-1E50-40BB-A2D4-A451288AF715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DA591-104D-4511-AEC9-AC7AAB21AA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3603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El </a:t>
            </a:r>
            <a:r>
              <a:rPr lang="es-ES" dirty="0" err="1"/>
              <a:t>Impact</a:t>
            </a:r>
            <a:r>
              <a:rPr lang="es-ES" dirty="0"/>
              <a:t> </a:t>
            </a:r>
            <a:r>
              <a:rPr lang="es-ES" dirty="0" err="1"/>
              <a:t>Mapping</a:t>
            </a:r>
            <a:r>
              <a:rPr lang="es-ES" dirty="0"/>
              <a:t> es una técnica de planificación estratégica que permite relacionar los objetivos de negocio con los actores implicados, los cambios de comportamiento que se esperan de ellos y las funcionalidades necesarias para lograrlos. Su propósito es garantizar que cada elemento desarrollado aporte valor real al objetivo final del proyecto. En el caso de Panacea, el </a:t>
            </a:r>
            <a:r>
              <a:rPr lang="es-ES" dirty="0" err="1"/>
              <a:t>Impact</a:t>
            </a:r>
            <a:r>
              <a:rPr lang="es-ES" dirty="0"/>
              <a:t> </a:t>
            </a:r>
            <a:r>
              <a:rPr lang="es-ES" dirty="0" err="1"/>
              <a:t>Map</a:t>
            </a:r>
            <a:r>
              <a:rPr lang="es-ES" dirty="0"/>
              <a:t> sirve como una visión de alto nivel del sistema, mostrando cómo los distintos escalones de la estructura sanitaria (UCO, SMR, NAS, BRILOG, etc.) interactúan para mejorar la planificación y gestión de los apoyos sanitarios, y cómo cada funcionalidad contribuye a optimizar la asignación y disponibilidad de recursos sanitarios.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7724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3073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8958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4610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8066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095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3386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71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7086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0716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470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8672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425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DDA591-104D-4511-AEC9-AC7AAB21AADE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9385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55554-2092-F340-35CE-CDACCA4EB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0075AE-02A3-975D-D79F-541F87EA1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1779D4-82EC-B50C-ED0A-C32127C9F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9F26CD-B968-312F-2908-97F71DD9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452D20-68CA-0B48-3E0D-F05B05232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011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EA587-F431-B482-F5FA-2BCDF0FCE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2B9536-E02F-0A71-F1B9-9D6D10BA0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4416BB-1081-D3B0-E374-880F44A33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B66F1D-F1BA-2D30-7925-9A72E6E93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7DD851-B384-1BA4-8442-B3B76886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381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BE7121-C30A-ABFA-06A5-1B25ECD6C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962A22-FC84-682E-4FE0-0ABD3D9F2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76414B-22D4-6B4B-BA60-32E5979E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70A140-BC9F-8E1F-FBA7-8F87423D3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F8C4B2-244A-FAC3-6ECE-7B01C591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738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3B1BC-EB3D-94F1-B2E6-4A553267D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5B90FA-EC7F-0057-3193-C23405084E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A1D8E7-F0E8-9BA1-C88B-4BC7CB42C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ABAEBE-68D3-C19C-A29C-3499D1E77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1AD28E-1EB2-1C9A-0197-8BDCC3517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B9380B-09CF-4420-D344-C375732DD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3539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60BE8-1A73-365C-BD1D-8C3EB1907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B7DFCB-056D-780C-D299-BD1393CDE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A58474-4869-B09D-5A15-869248B7B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A38C42-F166-490E-E0BF-73075B56B8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D493CCE-ACCE-B9AE-1A15-2A00E90783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7579F9-415C-9556-62F4-4A2240953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BC463B3-EFA0-EB9A-7FE3-168E22A2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A71B109-C22E-B8F3-8BCB-76316738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6027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FFB7A4-338F-2B86-D014-80083FD83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3E622EB-24B0-FDEC-0A21-643FB7B92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5727397-8A83-D9F6-6FEB-944F391C4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026E43D-07F4-086A-0569-8029F5E5D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2658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C1EFC6-8899-984B-5F38-1F7C4485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0915700-8A52-452F-90EA-CE8B732E1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D6A6576-23C0-EBE7-FEE4-B7E8F699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1910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FE77E-ADEB-8D4C-FD74-B5D68A649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A4E362-EB19-01F3-C249-098FB2B58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33BC70-FA47-14EF-7272-674E13723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0679CA-9658-E93E-E1F3-1E90AEAB1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204417-9FD9-6DDC-E115-29D6734C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46CE0F-BFD4-E2D4-BE94-A60BBDD5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168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92D04-87D2-081A-253F-7376926B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F89CD8-B021-1A4B-FD9C-C818057DE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A1FE36-BFA8-1297-7ED3-A7FE9A4E8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9ACAA3-FBF2-32B3-2B6E-D742FABCF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6882D1-EA3A-9D3D-A0F7-DA770A18E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3DFDCB-B2DE-53ED-5DED-EACE5B7B3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365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7B81B0-C8D4-9C87-7C6E-AFB2EBCD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3C1752-99F7-52BA-4332-FEDEDB305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611375-0190-36CA-DD36-120F5C2D1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D4E3E2-3E17-8A9F-3955-85FDBB53D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79064C-2E9F-36B9-0124-3BDB9CA62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197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F74CF2-B177-D98E-C591-716B8C81B7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6EAC3B-D47F-0E45-43A2-6A49A34659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356182-C718-B211-9BAC-99DC40B42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FBA5AD-DAB7-768D-F50B-27471A63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4DEB91-623F-B0A4-BEE6-63C6EACAE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134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7725D89-4E20-9CC6-DA92-998264C9C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78995F-339C-9D16-F5BE-78E2BB0D4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5D54D7-BB45-4619-11C1-1E46DB435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3BAC09-682E-F04A-9B4C-15B5C4D393B0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88406B-AB01-C17F-B0C0-381B202AC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493EE-37B2-4EB3-5593-9C14D216A2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3C027A-955E-684B-9795-212945452A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603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pp.mural.co/t/dimxlviii0100/m/dimxlviii0100/1778086027006/43105ba08ca1ce8d712802babe5b6ee858a6ff86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app.mural.co/t/dimxlviii0100/m/dimxlviii0100/1778086027006/43105ba08ca1ce8d712802babe5b6ee858a6ff8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pp.mural.co/t/dimxlviiiwk1806/m/dimxlviiiwk1806/1773848163323/b7c42c8b1286097aacd354e3d2c7669a5da90212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9C40A3A-DE33-0013-B248-6DFC2B8C9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1458A31-25CA-601B-753F-A1EF91BA5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31810CC-6971-4F4A-C99C-B5430435D3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A642769-BDF8-E041-4EAC-4B8D65167C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4" name="CustomShape 2">
            <a:extLst>
              <a:ext uri="{FF2B5EF4-FFF2-40B4-BE49-F238E27FC236}">
                <a16:creationId xmlns:a16="http://schemas.microsoft.com/office/drawing/2014/main" id="{69025DA2-D0CC-0D12-DD2D-CA3349A97533}"/>
              </a:ext>
            </a:extLst>
          </p:cNvPr>
          <p:cNvSpPr/>
          <p:nvPr/>
        </p:nvSpPr>
        <p:spPr bwMode="auto">
          <a:xfrm>
            <a:off x="4027824" y="4870707"/>
            <a:ext cx="3546200" cy="864097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/>
            </a:pPr>
            <a:r>
              <a:rPr lang="es-ES" sz="5400" b="1" spc="-1" dirty="0">
                <a:solidFill>
                  <a:schemeClr val="accent3"/>
                </a:solidFill>
                <a:latin typeface="Calibri"/>
              </a:rPr>
              <a:t>PANACEA</a:t>
            </a:r>
            <a:endParaRPr lang="es-ES" sz="5400" b="0" strike="noStrike" spc="-1" dirty="0">
              <a:solidFill>
                <a:schemeClr val="accent3"/>
              </a:solidFill>
              <a:latin typeface="Arial"/>
            </a:endParaRPr>
          </a:p>
        </p:txBody>
      </p:sp>
      <p:sp>
        <p:nvSpPr>
          <p:cNvPr id="15" name="CustomShape 3">
            <a:extLst>
              <a:ext uri="{FF2B5EF4-FFF2-40B4-BE49-F238E27FC236}">
                <a16:creationId xmlns:a16="http://schemas.microsoft.com/office/drawing/2014/main" id="{852393AE-C7FE-D513-CC49-6FF114711A20}"/>
              </a:ext>
            </a:extLst>
          </p:cNvPr>
          <p:cNvSpPr/>
          <p:nvPr/>
        </p:nvSpPr>
        <p:spPr bwMode="auto">
          <a:xfrm>
            <a:off x="7896200" y="5731356"/>
            <a:ext cx="5184576" cy="864097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/>
            </a:pPr>
            <a:r>
              <a:rPr lang="es-ES" b="1" strike="noStrike" spc="-1" dirty="0">
                <a:solidFill>
                  <a:srgbClr val="0070C0"/>
                </a:solidFill>
                <a:latin typeface="Calibri"/>
                <a:ea typeface="Arial"/>
              </a:rPr>
              <a:t>CAPITÁN D. AGUSTÍN MARTÍN ARRANZ</a:t>
            </a: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/>
            </a:pPr>
            <a:r>
              <a:rPr lang="es-ES" b="1" strike="noStrike" spc="-1" dirty="0">
                <a:solidFill>
                  <a:srgbClr val="0070C0"/>
                </a:solidFill>
                <a:latin typeface="Calibri"/>
              </a:rPr>
              <a:t>CAPITÁN D. DAVID GUTIÉRREZ LÓPEZ</a:t>
            </a:r>
            <a:endParaRPr lang="es-ES" b="0" strike="noStrike" spc="-1" dirty="0">
              <a:solidFill>
                <a:srgbClr val="0070C0"/>
              </a:solidFill>
              <a:latin typeface="Arial"/>
            </a:endParaRP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B851C63E-CC55-2F35-C64C-287DB44C8F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auto">
          <a:xfrm>
            <a:off x="4594424" y="1890012"/>
            <a:ext cx="2413000" cy="2863850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5870E916-42E4-6DCA-65CA-D706E3D0CB6A}"/>
              </a:ext>
            </a:extLst>
          </p:cNvPr>
          <p:cNvSpPr/>
          <p:nvPr/>
        </p:nvSpPr>
        <p:spPr bwMode="auto">
          <a:xfrm>
            <a:off x="1055440" y="694595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ESTUDIO DE VIABILIDAD DEL SISTEMA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3184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FDA71-8297-D7B8-D662-013F5E015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905D11D-9B1B-817E-4456-6A3CFD7BE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4A58DF9-99D7-0B38-0724-10EC38693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16559E5-AAF6-1DBD-3C85-20D1CBB2A7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DEE17FA-09E7-491F-71EE-65D529C68D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F31B8685-0267-C9B1-8413-7C267E12ED76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AGENDA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BA1A7AF-D589-B024-2900-2BAB2E0D63D9}"/>
              </a:ext>
            </a:extLst>
          </p:cNvPr>
          <p:cNvSpPr txBox="1"/>
          <p:nvPr/>
        </p:nvSpPr>
        <p:spPr>
          <a:xfrm>
            <a:off x="669818" y="1689692"/>
            <a:ext cx="110629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2800" dirty="0">
                <a:solidFill>
                  <a:schemeClr val="accent1"/>
                </a:solidFill>
              </a:rPr>
              <a:t>Definición del problema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800" dirty="0">
                <a:solidFill>
                  <a:schemeClr val="accent1"/>
                </a:solidFill>
              </a:rPr>
              <a:t>Descripción proceso actual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800" dirty="0">
                <a:solidFill>
                  <a:schemeClr val="accent1"/>
                </a:solidFill>
              </a:rPr>
              <a:t>Actores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800" dirty="0">
                <a:solidFill>
                  <a:schemeClr val="accent1"/>
                </a:solidFill>
              </a:rPr>
              <a:t>Alcance y limitaciones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800" dirty="0" err="1">
                <a:solidFill>
                  <a:schemeClr val="accent1"/>
                </a:solidFill>
              </a:rPr>
              <a:t>Mind</a:t>
            </a:r>
            <a:r>
              <a:rPr lang="es-ES" sz="2800" dirty="0">
                <a:solidFill>
                  <a:schemeClr val="accent1"/>
                </a:solidFill>
              </a:rPr>
              <a:t> </a:t>
            </a:r>
            <a:r>
              <a:rPr lang="es-ES" sz="2800" dirty="0" err="1">
                <a:solidFill>
                  <a:schemeClr val="accent1"/>
                </a:solidFill>
              </a:rPr>
              <a:t>Map</a:t>
            </a:r>
            <a:endParaRPr lang="es-ES" sz="2800" dirty="0">
              <a:solidFill>
                <a:schemeClr val="accent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2800" dirty="0" err="1">
                <a:solidFill>
                  <a:schemeClr val="accent1"/>
                </a:solidFill>
              </a:rPr>
              <a:t>Impact</a:t>
            </a:r>
            <a:r>
              <a:rPr lang="es-ES" sz="2800" dirty="0">
                <a:solidFill>
                  <a:schemeClr val="accent1"/>
                </a:solidFill>
              </a:rPr>
              <a:t> </a:t>
            </a:r>
            <a:r>
              <a:rPr lang="es-ES" sz="2800" dirty="0" err="1">
                <a:solidFill>
                  <a:schemeClr val="accent1"/>
                </a:solidFill>
              </a:rPr>
              <a:t>Map</a:t>
            </a:r>
            <a:endParaRPr lang="es-ES" sz="2800" dirty="0">
              <a:solidFill>
                <a:schemeClr val="accent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2800" dirty="0">
                <a:solidFill>
                  <a:schemeClr val="accent1"/>
                </a:solidFill>
              </a:rPr>
              <a:t>Historias de usuario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800" dirty="0">
                <a:solidFill>
                  <a:schemeClr val="accent1"/>
                </a:solidFill>
              </a:rPr>
              <a:t>Estudio de alternativas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2800" dirty="0">
                <a:solidFill>
                  <a:schemeClr val="accent1"/>
                </a:solidFill>
              </a:rPr>
              <a:t>Decisión</a:t>
            </a:r>
          </a:p>
        </p:txBody>
      </p:sp>
    </p:spTree>
    <p:extLst>
      <p:ext uri="{BB962C8B-B14F-4D97-AF65-F5344CB8AC3E}">
        <p14:creationId xmlns:p14="http://schemas.microsoft.com/office/powerpoint/2010/main" val="2963748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4B62-29E5-2680-0FE3-B3CCDD0E3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A82C128-B7D5-6334-C96A-940F217C3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53161A2-29FF-F566-2BAF-715DB0625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5DCA5A3-B786-0838-7E05-11A423F3FA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D07E1B2-CB56-AB74-0802-F12B3D7CFB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E8072DFE-A2D9-6FCA-0994-787285ABDAFB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</a:rPr>
              <a:t>DEFINICIÓN DEL PROBLEMA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D0C85449-FE6C-27A5-08BF-782FC58E9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9D021B4-B459-B397-7C98-8464A2EBC74F}"/>
              </a:ext>
            </a:extLst>
          </p:cNvPr>
          <p:cNvSpPr txBox="1"/>
          <p:nvPr/>
        </p:nvSpPr>
        <p:spPr>
          <a:xfrm>
            <a:off x="928321" y="1443169"/>
            <a:ext cx="10003093" cy="4778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</a:pPr>
            <a:r>
              <a:rPr kumimoji="0" lang="es-ES" altLang="es-ES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Doble dependencia orgánica-funcional: origen de la desconexión.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 startAt="2"/>
              <a:tabLst/>
            </a:pPr>
            <a:r>
              <a:rPr kumimoji="0" lang="es-ES" altLang="es-ES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Sin visibilidad en tiempo real, no hay asignación eficiente de recursos, siendo éstos críticos y escasos.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 startAt="3"/>
              <a:tabLst/>
            </a:pPr>
            <a:r>
              <a:rPr kumimoji="0" lang="es-ES" altLang="es-ES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Fragmentación de la información = coordinación degradada entre niveles de mando.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 startAt="4"/>
              <a:tabLst/>
            </a:pPr>
            <a:r>
              <a:rPr kumimoji="0" lang="es-ES" altLang="es-ES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Las decisiones de mando exigen datos actualizados. Hoy, no los hay.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AutoNum type="arabicPeriod" startAt="5"/>
              <a:tabLst/>
            </a:pPr>
            <a:r>
              <a:rPr kumimoji="0" lang="es-ES" altLang="es-ES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</a:rPr>
              <a:t> Requisito operativo: actualización del estado de recursos en menos de 1 minuto.</a:t>
            </a:r>
          </a:p>
        </p:txBody>
      </p:sp>
    </p:spTree>
    <p:extLst>
      <p:ext uri="{BB962C8B-B14F-4D97-AF65-F5344CB8AC3E}">
        <p14:creationId xmlns:p14="http://schemas.microsoft.com/office/powerpoint/2010/main" val="1689136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897C-D7C7-B02B-F8F5-6F08FD776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893E991-2DA9-BB2F-8916-A9FBF767D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9CF541E-843C-E2A6-10E3-327AA33A0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0483072-88D7-F53A-C721-CA0675F5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CA7F1F-7D14-8A67-AF1F-5F2F910B6A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4145938E-25EC-7883-51AC-86CBF56A82BC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DESCRIPCIÓN DEL PROCESO ACTUAL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F4CFCC1-87C2-84B8-C195-4AE6E7D56A5E}"/>
              </a:ext>
            </a:extLst>
          </p:cNvPr>
          <p:cNvSpPr txBox="1"/>
          <p:nvPr/>
        </p:nvSpPr>
        <p:spPr>
          <a:xfrm>
            <a:off x="669818" y="1689692"/>
            <a:ext cx="11062966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Requisitos extraídos directamente de los usuarios: DISAN y NAS.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Sistema actual (SharePoint + Excel): cubre lo básico, pero no la gestión dinámica.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Coordinación entre escalones: manual, dispersa y sin trazabilidad.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Oficios, llamadas y correos no son gestión operativa; son síntoma de un sistema obsoleto.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Solución propuesta: aplicación web que digitaliza y automatiza el flujo completo de gestión.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Todos los actores integrados en un único sistema, con roles y permisos diferenciados.</a:t>
            </a:r>
          </a:p>
        </p:txBody>
      </p:sp>
    </p:spTree>
    <p:extLst>
      <p:ext uri="{BB962C8B-B14F-4D97-AF65-F5344CB8AC3E}">
        <p14:creationId xmlns:p14="http://schemas.microsoft.com/office/powerpoint/2010/main" val="1574484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70653-DBB5-163B-D85D-BCF39B33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83442ED-3933-B81C-40B5-099EB5242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FB1BF6A-794F-7BAD-23AD-C59746338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611D9-0BB3-5558-8298-901D9E43A7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B9DC874-9FE0-93E3-5CA3-C675F20D3F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196E3D79-4107-1861-03C0-C8D0B9ABD2B9}"/>
              </a:ext>
            </a:extLst>
          </p:cNvPr>
          <p:cNvSpPr/>
          <p:nvPr/>
        </p:nvSpPr>
        <p:spPr bwMode="auto">
          <a:xfrm>
            <a:off x="928321" y="934056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ACTORES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1DB6D43-F11E-269D-F93A-1680AE4CE1E1}"/>
              </a:ext>
            </a:extLst>
          </p:cNvPr>
          <p:cNvSpPr txBox="1"/>
          <p:nvPr/>
        </p:nvSpPr>
        <p:spPr>
          <a:xfrm>
            <a:off x="669818" y="1813543"/>
            <a:ext cx="1106296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Seis actores identificados, tres roles diferenciados: Gestor, Unidad y Observador.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Cadena de gestión escalonada: UCO → SMR → NAS → BRILOG → DISAN.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Cada escalón resuelve en su ámbito o eleva al superior. Ninguna solicitud queda sin respuesta.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La visibilidad es proporcional a la responsabilidad: cada actor ve exactamente lo que necesita gestionar.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FUTER: observador estratégico sin intervención en la cadena de solicitudes.</a:t>
            </a:r>
          </a:p>
        </p:txBody>
      </p:sp>
    </p:spTree>
    <p:extLst>
      <p:ext uri="{BB962C8B-B14F-4D97-AF65-F5344CB8AC3E}">
        <p14:creationId xmlns:p14="http://schemas.microsoft.com/office/powerpoint/2010/main" val="72438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FF22F-1077-F809-8AE8-F3E218F5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AFFA110-9788-DF26-6076-EF1460C7A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C114A26-29BC-3A48-5B51-7855727A3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7A25D6E-4502-930A-7CF0-4D9306D5AF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255FBCA-3584-3BAA-01EC-D2CCD0D598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F0EEF971-0A6B-3357-933C-04D3606C1699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ALCANCE Y LIMITACIONES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9C9E4A3-3F7E-5D25-BD86-3B00804F6D5D}"/>
              </a:ext>
            </a:extLst>
          </p:cNvPr>
          <p:cNvSpPr txBox="1"/>
          <p:nvPr/>
        </p:nvSpPr>
        <p:spPr>
          <a:xfrm>
            <a:off x="669818" y="1881569"/>
            <a:ext cx="1106296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Alcance completo: toda la cadena de gestión sanitaria del ET, de DISAN a UCO.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Recursos contemplados: médicos, enfermeros y ambulancias SVB/SVA.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Integración con SIPERDEF descartada: su estructura orgánica no refleja la realidad de las unidades sanitarias.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Integración con SIGLE descartada: sin actualización en tiempo real, el dato no es fiable.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sz="2400" dirty="0">
                <a:solidFill>
                  <a:schemeClr val="accent1"/>
                </a:solidFill>
              </a:rPr>
              <a:t>Solución adoptada: alta y mantenimiento de recursos directamente en la aplicación, bajo responsabilidad de cada Unidad.</a:t>
            </a:r>
          </a:p>
        </p:txBody>
      </p:sp>
    </p:spTree>
    <p:extLst>
      <p:ext uri="{BB962C8B-B14F-4D97-AF65-F5344CB8AC3E}">
        <p14:creationId xmlns:p14="http://schemas.microsoft.com/office/powerpoint/2010/main" val="2123183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MIND MAP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4BE8190-D3FE-D331-9472-CC5376B5BB12}"/>
              </a:ext>
            </a:extLst>
          </p:cNvPr>
          <p:cNvSpPr txBox="1"/>
          <p:nvPr/>
        </p:nvSpPr>
        <p:spPr>
          <a:xfrm>
            <a:off x="5199530" y="316208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accent1"/>
                </a:solidFill>
                <a:hlinkClick r:id="rId5"/>
              </a:rPr>
              <a:t>Mind Map</a:t>
            </a:r>
            <a:endParaRPr lang="es-E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78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IMPACT MAP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6" name="CuadroTexto 5">
            <a:hlinkClick r:id="rId6"/>
            <a:extLst>
              <a:ext uri="{FF2B5EF4-FFF2-40B4-BE49-F238E27FC236}">
                <a16:creationId xmlns:a16="http://schemas.microsoft.com/office/drawing/2014/main" id="{B4BE8190-D3FE-D331-9472-CC5376B5BB12}"/>
              </a:ext>
            </a:extLst>
          </p:cNvPr>
          <p:cNvSpPr txBox="1">
            <a:spLocks/>
          </p:cNvSpPr>
          <p:nvPr/>
        </p:nvSpPr>
        <p:spPr>
          <a:xfrm>
            <a:off x="5199530" y="316208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 err="1">
                <a:solidFill>
                  <a:schemeClr val="accent1"/>
                </a:solidFill>
                <a:hlinkClick r:id="rId7"/>
              </a:rPr>
              <a:t>Impact</a:t>
            </a:r>
            <a:r>
              <a:rPr lang="es-ES" dirty="0">
                <a:solidFill>
                  <a:schemeClr val="accent1"/>
                </a:solidFill>
                <a:hlinkClick r:id="rId7"/>
              </a:rPr>
              <a:t> Map</a:t>
            </a:r>
            <a:endParaRPr lang="es-E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59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HISTORIAS DE USUARIO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255A19-72DE-CE29-A093-D93BCF593C24}"/>
              </a:ext>
            </a:extLst>
          </p:cNvPr>
          <p:cNvSpPr txBox="1"/>
          <p:nvPr/>
        </p:nvSpPr>
        <p:spPr>
          <a:xfrm>
            <a:off x="1447058" y="1919259"/>
            <a:ext cx="110629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Gestores de UCO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accent1"/>
              </a:solidFill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HU-01: Gestión de actividades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HU-02: Gestión de recursos sanitarios propios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HU-03: Planificación de apoyos sanitarios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HU-04: Solicitud de apoyo al escalón superior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HU-05: Calendario de actividades</a:t>
            </a:r>
          </a:p>
        </p:txBody>
      </p:sp>
    </p:spTree>
    <p:extLst>
      <p:ext uri="{BB962C8B-B14F-4D97-AF65-F5344CB8AC3E}">
        <p14:creationId xmlns:p14="http://schemas.microsoft.com/office/powerpoint/2010/main" val="2042667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HISTORIAS DE USUARIO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255A19-72DE-CE29-A093-D93BCF593C24}"/>
              </a:ext>
            </a:extLst>
          </p:cNvPr>
          <p:cNvSpPr txBox="1"/>
          <p:nvPr/>
        </p:nvSpPr>
        <p:spPr>
          <a:xfrm>
            <a:off x="1377824" y="2553515"/>
            <a:ext cx="11062966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SMR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HU-06: Visualización de apoyos subordinados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HU-07: Asignación de recursos disponibles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HU-08: Elevación de solicitudes a NAS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41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HISTORIAS DE USUARIO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255A19-72DE-CE29-A093-D93BCF593C24}"/>
              </a:ext>
            </a:extLst>
          </p:cNvPr>
          <p:cNvSpPr txBox="1"/>
          <p:nvPr/>
        </p:nvSpPr>
        <p:spPr>
          <a:xfrm>
            <a:off x="1386968" y="1919259"/>
            <a:ext cx="1106296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NAS</a:t>
            </a: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s-ES" sz="2400" dirty="0">
                <a:solidFill>
                  <a:schemeClr val="accent1"/>
                </a:solidFill>
              </a:rPr>
              <a:t>HU-09: Gestión de recursos sanitarios de ARG</a:t>
            </a:r>
          </a:p>
          <a:p>
            <a:pPr algn="just">
              <a:spcAft>
                <a:spcPts val="600"/>
              </a:spcAft>
            </a:pPr>
            <a:r>
              <a:rPr lang="es-ES" sz="2400" dirty="0">
                <a:solidFill>
                  <a:schemeClr val="accent1"/>
                </a:solidFill>
              </a:rPr>
              <a:t>HU-10: Asignación de recursos de ARG</a:t>
            </a:r>
          </a:p>
          <a:p>
            <a:pPr algn="just">
              <a:spcAft>
                <a:spcPts val="600"/>
              </a:spcAft>
            </a:pPr>
            <a:r>
              <a:rPr lang="es-ES" sz="2400" dirty="0">
                <a:solidFill>
                  <a:schemeClr val="accent1"/>
                </a:solidFill>
              </a:rPr>
              <a:t>HU-11: Elevación de solicitudes a BRILOG</a:t>
            </a:r>
          </a:p>
          <a:p>
            <a:pPr algn="just">
              <a:spcAft>
                <a:spcPts val="600"/>
              </a:spcAft>
            </a:pPr>
            <a:r>
              <a:rPr lang="es-ES" sz="2400" dirty="0">
                <a:solidFill>
                  <a:schemeClr val="accent1"/>
                </a:solidFill>
              </a:rPr>
              <a:t>HU-12: Calendario sanitario de ARG</a:t>
            </a: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24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HISTORIAS DE USUARIO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255A19-72DE-CE29-A093-D93BCF593C24}"/>
              </a:ext>
            </a:extLst>
          </p:cNvPr>
          <p:cNvSpPr txBox="1"/>
          <p:nvPr/>
        </p:nvSpPr>
        <p:spPr>
          <a:xfrm>
            <a:off x="1386968" y="1919259"/>
            <a:ext cx="1106296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BRILOG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HU-13: Recepción de solicitudes de apoyo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HU-14: Asignación de capacidades sanitarias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DISAN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HU-15: Cuadro de mando sanitario</a:t>
            </a: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ADMINISTRADOR DEL SISTEMA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HU-16: Gestión de perfiles y roles</a:t>
            </a: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20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ESTUDIO DE ALTERNATIVAS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255A19-72DE-CE29-A093-D93BCF593C24}"/>
              </a:ext>
            </a:extLst>
          </p:cNvPr>
          <p:cNvSpPr txBox="1"/>
          <p:nvPr/>
        </p:nvSpPr>
        <p:spPr>
          <a:xfrm>
            <a:off x="972902" y="1562822"/>
            <a:ext cx="110629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HESTIA </a:t>
            </a: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Descripción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Aplicación desarrollada por JCISAT para la gestión de recursos mediante franjas horarias y solicitudes asociadas.</a:t>
            </a: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Ventajas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Solución ya existente.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Gestión de recursos implementada.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Gestión básica de solicitudes.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Menor esfuerzo de implantación inicial.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301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ESTUDIO DE ALTERNATIVAS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255A19-72DE-CE29-A093-D93BCF593C24}"/>
              </a:ext>
            </a:extLst>
          </p:cNvPr>
          <p:cNvSpPr txBox="1"/>
          <p:nvPr/>
        </p:nvSpPr>
        <p:spPr>
          <a:xfrm>
            <a:off x="972902" y="1562822"/>
            <a:ext cx="11062966" cy="574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HESTIA </a:t>
            </a: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Limitaciones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No contempla la estructura funcional sanitaria del ET.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No dispone de gestión jerárquica de unidades.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Requiere desarrollos adicionales para la visualización adaptada al cliente.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No soporta el proceso de escalado entre UCO, SMR, NAS y BRILOG.</a:t>
            </a: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Valoración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Adecuada para la gestión de recursos, pero insuficiente para cubrir el ciclo completo de gestión de apoyos sanitarios.</a:t>
            </a: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153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ESTUDIO DE ALTERNATIVAS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255A19-72DE-CE29-A093-D93BCF593C24}"/>
              </a:ext>
            </a:extLst>
          </p:cNvPr>
          <p:cNvSpPr txBox="1"/>
          <p:nvPr/>
        </p:nvSpPr>
        <p:spPr>
          <a:xfrm>
            <a:off x="972902" y="1562822"/>
            <a:ext cx="110629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Herramienta colaborativa </a:t>
            </a:r>
            <a:r>
              <a:rPr lang="es-ES" sz="2400" b="1" dirty="0" err="1">
                <a:solidFill>
                  <a:schemeClr val="accent1"/>
                </a:solidFill>
              </a:rPr>
              <a:t>Sharepoint+EXCEL</a:t>
            </a:r>
            <a:r>
              <a:rPr lang="es-ES" sz="2400" b="1" dirty="0">
                <a:solidFill>
                  <a:schemeClr val="accent1"/>
                </a:solidFill>
              </a:rPr>
              <a:t> </a:t>
            </a: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Descripción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Herramienta colaborativa basada en archivos Excel y SharePoint para la carga y visualización de recursos sanitarios.</a:t>
            </a: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Ventajas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Solución actualmente disponible.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Bajo coste de implantación.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Fácil adopción por los usuarios.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Permite visualizar recursos de forma jerárquica.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11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ESTUDIO DE ALTERNATIVAS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255A19-72DE-CE29-A093-D93BCF593C24}"/>
              </a:ext>
            </a:extLst>
          </p:cNvPr>
          <p:cNvSpPr txBox="1"/>
          <p:nvPr/>
        </p:nvSpPr>
        <p:spPr>
          <a:xfrm>
            <a:off x="972902" y="1562822"/>
            <a:ext cx="11062966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Herramienta colaborativa </a:t>
            </a:r>
            <a:r>
              <a:rPr lang="es-ES" sz="2400" b="1" dirty="0" err="1">
                <a:solidFill>
                  <a:schemeClr val="accent1"/>
                </a:solidFill>
              </a:rPr>
              <a:t>Sharepoint+EXCEL</a:t>
            </a:r>
            <a:r>
              <a:rPr lang="es-ES" sz="2400" b="1" dirty="0">
                <a:solidFill>
                  <a:schemeClr val="accent1"/>
                </a:solidFill>
              </a:rPr>
              <a:t> </a:t>
            </a: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Limitaciones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Dependencia de Excel y SharePoint.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Gestión manual de la información.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No dispone de gestión de solicitudes.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Escasa trazabilidad.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Difícil escalabilidad y mantenimiento.</a:t>
            </a:r>
          </a:p>
        </p:txBody>
      </p:sp>
    </p:spTree>
    <p:extLst>
      <p:ext uri="{BB962C8B-B14F-4D97-AF65-F5344CB8AC3E}">
        <p14:creationId xmlns:p14="http://schemas.microsoft.com/office/powerpoint/2010/main" val="3289888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ESTUDIO DE ALTERNATIVAS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255A19-72DE-CE29-A093-D93BCF593C24}"/>
              </a:ext>
            </a:extLst>
          </p:cNvPr>
          <p:cNvSpPr txBox="1"/>
          <p:nvPr/>
        </p:nvSpPr>
        <p:spPr>
          <a:xfrm>
            <a:off x="972902" y="1562822"/>
            <a:ext cx="110629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PANACEA</a:t>
            </a: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Descripción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Aplicación diseñada específicamente para la gestión de apoyos sanitarios dentro de la estructura funcional del Ejército de Tierra.</a:t>
            </a: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Ventajas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Cobertura completa de las historias de usuario.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Gestión de solicitudes y escalado funcional.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Gestión jerárquica de unidades.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Trazabilidad completa del proceso.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Arquitectura escalable y mantenible.</a:t>
            </a:r>
          </a:p>
        </p:txBody>
      </p:sp>
    </p:spTree>
    <p:extLst>
      <p:ext uri="{BB962C8B-B14F-4D97-AF65-F5344CB8AC3E}">
        <p14:creationId xmlns:p14="http://schemas.microsoft.com/office/powerpoint/2010/main" val="2017199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strike="noStrike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  <a:ea typeface="Arial"/>
              </a:rPr>
              <a:t>ESTUDIO DE ALTERNATIVAS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8255A19-72DE-CE29-A093-D93BCF593C24}"/>
              </a:ext>
            </a:extLst>
          </p:cNvPr>
          <p:cNvSpPr txBox="1"/>
          <p:nvPr/>
        </p:nvSpPr>
        <p:spPr>
          <a:xfrm>
            <a:off x="972902" y="1562822"/>
            <a:ext cx="1106296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PANACEA</a:t>
            </a:r>
          </a:p>
          <a:p>
            <a:pPr algn="just">
              <a:spcAft>
                <a:spcPts val="600"/>
              </a:spcAft>
            </a:pPr>
            <a:endParaRPr lang="es-ES" sz="2400" b="1" dirty="0">
              <a:solidFill>
                <a:schemeClr val="accent1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chemeClr val="accent1"/>
                </a:solidFill>
              </a:rPr>
              <a:t>Limitaciones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Mayor esfuerzo inicial de desarrollo.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Necesidad de implantación progresiva.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Coste inicial superior al de las alternativas existentes.</a:t>
            </a:r>
          </a:p>
        </p:txBody>
      </p:sp>
    </p:spTree>
    <p:extLst>
      <p:ext uri="{BB962C8B-B14F-4D97-AF65-F5344CB8AC3E}">
        <p14:creationId xmlns:p14="http://schemas.microsoft.com/office/powerpoint/2010/main" val="3878165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</a:rPr>
              <a:t>DECISIÓN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DD8F4B-EA4E-2516-C439-86853F4E31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7198" y="1689692"/>
            <a:ext cx="5732518" cy="384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488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17" name="CustomShape 1">
            <a:extLst>
              <a:ext uri="{FF2B5EF4-FFF2-40B4-BE49-F238E27FC236}">
                <a16:creationId xmlns:a16="http://schemas.microsoft.com/office/drawing/2014/main" id="{A2DA5B35-517E-74A5-6789-456AC730A4BA}"/>
              </a:ext>
            </a:extLst>
          </p:cNvPr>
          <p:cNvSpPr/>
          <p:nvPr/>
        </p:nvSpPr>
        <p:spPr bwMode="auto">
          <a:xfrm>
            <a:off x="928321" y="7535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</a:rPr>
              <a:t>DECISIÓN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70493C6-2254-6A0F-1E34-6E1D2F2E0E09}"/>
              </a:ext>
            </a:extLst>
          </p:cNvPr>
          <p:cNvSpPr txBox="1"/>
          <p:nvPr/>
        </p:nvSpPr>
        <p:spPr>
          <a:xfrm>
            <a:off x="928321" y="1974755"/>
            <a:ext cx="9597562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Las alternativas actuales presentan limitaciones funcionales significativas.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El proceso de gestión de apoyos sanitarios requiere una solución específica.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Panacea cubre la totalidad de los requisitos identificados.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1"/>
                </a:solidFill>
              </a:rPr>
              <a:t>Panacea es la alternativa seleccionada para el desarrollo del proyecto.</a:t>
            </a:r>
          </a:p>
        </p:txBody>
      </p:sp>
    </p:spTree>
    <p:extLst>
      <p:ext uri="{BB962C8B-B14F-4D97-AF65-F5344CB8AC3E}">
        <p14:creationId xmlns:p14="http://schemas.microsoft.com/office/powerpoint/2010/main" val="2311889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AEAFF-5BD2-78FB-1479-5C33993C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07A2F8E-E679-0FC1-BD72-DCD1DDAF8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4" y="192848"/>
            <a:ext cx="606168" cy="8092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336608F-F9CA-ECC3-39D8-76A218A9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424" y="192848"/>
            <a:ext cx="658360" cy="80923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ADE488E-02E3-0F67-89E1-AA2BBEA395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260873"/>
            <a:ext cx="2171700" cy="67318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8797AF-7EFA-EFA1-1726-A8E84B133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09"/>
          <a:stretch>
            <a:fillRect/>
          </a:stretch>
        </p:blipFill>
        <p:spPr>
          <a:xfrm>
            <a:off x="4737607" y="5923944"/>
            <a:ext cx="2171700" cy="673183"/>
          </a:xfrm>
          <a:prstGeom prst="rect">
            <a:avLst/>
          </a:prstGeom>
        </p:spPr>
      </p:pic>
      <p:sp>
        <p:nvSpPr>
          <p:cNvPr id="3" name="CustomShape 1">
            <a:extLst>
              <a:ext uri="{FF2B5EF4-FFF2-40B4-BE49-F238E27FC236}">
                <a16:creationId xmlns:a16="http://schemas.microsoft.com/office/drawing/2014/main" id="{ADDFD7D7-BCF4-4C55-212D-FC03EF61AF13}"/>
              </a:ext>
            </a:extLst>
          </p:cNvPr>
          <p:cNvSpPr/>
          <p:nvPr/>
        </p:nvSpPr>
        <p:spPr bwMode="auto">
          <a:xfrm>
            <a:off x="928321" y="2734788"/>
            <a:ext cx="9790272" cy="9361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latin typeface="Calibri Light"/>
              </a:rPr>
              <a:t>¿PREGUNTAS?</a:t>
            </a:r>
            <a:endParaRPr lang="es-ES" sz="4800" b="1" strike="noStrike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73085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ANACEA" id="{8A27748C-A9A0-034D-BF0D-803827988322}" vid="{60C6C28A-C2BF-564D-88B9-FBD0C57D6C5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916</TotalTime>
  <Words>955</Words>
  <Application>Microsoft Office PowerPoint</Application>
  <PresentationFormat>Panorámica</PresentationFormat>
  <Paragraphs>155</Paragraphs>
  <Slides>21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Gutierrez</dc:creator>
  <cp:lastModifiedBy>Agustín Martín Arranz</cp:lastModifiedBy>
  <cp:revision>10</cp:revision>
  <dcterms:created xsi:type="dcterms:W3CDTF">2026-06-09T11:57:56Z</dcterms:created>
  <dcterms:modified xsi:type="dcterms:W3CDTF">2026-06-15T20:59:16Z</dcterms:modified>
</cp:coreProperties>
</file>